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 </a:t>
            </a:r>
            <a:r>
              <a:rPr lang="ru-RU" sz="1800" dirty="0" smtClean="0"/>
              <a:t>Основы </a:t>
            </a:r>
            <a:r>
              <a:rPr lang="ru-RU" sz="1800" dirty="0" err="1" smtClean="0"/>
              <a:t>Синхроного</a:t>
            </a:r>
            <a:r>
              <a:rPr lang="ru-RU" sz="1800" dirty="0" smtClean="0"/>
              <a:t> Перевода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Конспект лекций для студентов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0807" y="3204377"/>
            <a:ext cx="9023805" cy="2699286"/>
          </a:xfrm>
        </p:spPr>
        <p:txBody>
          <a:bodyPr/>
          <a:lstStyle/>
          <a:p>
            <a:r>
              <a:rPr lang="ru-RU" dirty="0" err="1"/>
              <a:t>Дулаева</a:t>
            </a:r>
            <a:r>
              <a:rPr lang="ru-RU" dirty="0"/>
              <a:t> </a:t>
            </a:r>
            <a:r>
              <a:rPr lang="ru-RU" dirty="0" err="1"/>
              <a:t>Эльнара</a:t>
            </a:r>
            <a:r>
              <a:rPr lang="ru-RU" dirty="0"/>
              <a:t> </a:t>
            </a:r>
            <a:r>
              <a:rPr lang="ru-RU" dirty="0" err="1"/>
              <a:t>Зильпикаровна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Кандидат филологических наук, </a:t>
            </a:r>
            <a:r>
              <a:rPr lang="ru-RU" dirty="0" err="1"/>
              <a:t>и.о.доцента</a:t>
            </a:r>
            <a:r>
              <a:rPr lang="ru-RU" dirty="0"/>
              <a:t>  кафедры </a:t>
            </a:r>
            <a:r>
              <a:rPr lang="ru-RU" dirty="0" err="1"/>
              <a:t>Тюрксой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034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-347663"/>
            <a:ext cx="10077450" cy="7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85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-347663"/>
            <a:ext cx="10077450" cy="7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0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-347663"/>
            <a:ext cx="10077450" cy="7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89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-347663"/>
            <a:ext cx="10077450" cy="7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79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-347663"/>
            <a:ext cx="10077450" cy="7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42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-347663"/>
            <a:ext cx="10077450" cy="7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4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8303" y="1211393"/>
            <a:ext cx="6096000" cy="45704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Источники </a:t>
            </a:r>
          </a:p>
          <a:p>
            <a:r>
              <a:rPr lang="ru-RU" sz="1050" dirty="0" smtClean="0"/>
              <a:t>1.Ширяев</a:t>
            </a:r>
            <a:r>
              <a:rPr lang="ru-RU" sz="1050" dirty="0"/>
              <a:t>, А. Ф</a:t>
            </a:r>
            <a:r>
              <a:rPr lang="ru-RU" sz="1050" dirty="0" smtClean="0"/>
              <a:t>.   </a:t>
            </a:r>
            <a:r>
              <a:rPr lang="ru-RU" sz="1050" dirty="0"/>
              <a:t>Пособие по синхронному переводу [Текст] : фр. яз. Для студентов ст. курсов ин-</a:t>
            </a:r>
            <a:r>
              <a:rPr lang="ru-RU" sz="1050" dirty="0" err="1"/>
              <a:t>тов</a:t>
            </a:r>
            <a:r>
              <a:rPr lang="ru-RU" sz="1050" dirty="0"/>
              <a:t> и фак. </a:t>
            </a:r>
            <a:r>
              <a:rPr lang="ru-RU" sz="1050" dirty="0" err="1"/>
              <a:t>иностр</a:t>
            </a:r>
            <a:r>
              <a:rPr lang="ru-RU" sz="1050" dirty="0"/>
              <a:t>. яз. / А. Ф. Ширяев. - М. : </a:t>
            </a:r>
            <a:r>
              <a:rPr lang="ru-RU" sz="1050" dirty="0" err="1"/>
              <a:t>Высш</a:t>
            </a:r>
            <a:r>
              <a:rPr lang="ru-RU" sz="1050" dirty="0"/>
              <a:t>. </a:t>
            </a:r>
            <a:r>
              <a:rPr lang="ru-RU" sz="1050" dirty="0" err="1"/>
              <a:t>шк</a:t>
            </a:r>
            <a:r>
              <a:rPr lang="ru-RU" sz="1050" dirty="0"/>
              <a:t>., 1982. - 193 с. - ). - 35 к. </a:t>
            </a:r>
            <a:r>
              <a:rPr lang="ru-RU" sz="1050" dirty="0" err="1" smtClean="0"/>
              <a:t>тг</a:t>
            </a:r>
            <a:endParaRPr lang="ru-RU" sz="1050" dirty="0" smtClean="0"/>
          </a:p>
          <a:p>
            <a:r>
              <a:rPr lang="ru-RU" sz="1050" dirty="0"/>
              <a:t>2. 2	Бабенко, Анатолий Анатольевич.</a:t>
            </a:r>
          </a:p>
          <a:p>
            <a:r>
              <a:rPr lang="ru-RU" sz="1050" dirty="0"/>
              <a:t>    Техника синхронного перевода речи [Текст] : монография / А. А. Бабенко. - М. : Связь, 1964. - 200 с. 	</a:t>
            </a:r>
          </a:p>
          <a:p>
            <a:r>
              <a:rPr lang="ru-RU" sz="1050" dirty="0"/>
              <a:t>			1				</a:t>
            </a:r>
          </a:p>
          <a:p>
            <a:r>
              <a:rPr lang="ru-RU" sz="1050" dirty="0"/>
              <a:t>3	Сдобников, В. В.</a:t>
            </a:r>
          </a:p>
          <a:p>
            <a:r>
              <a:rPr lang="ru-RU" sz="1050" dirty="0"/>
              <a:t>    30 уроков устного перевода [Текст] : англ. яз.: учеб. / В. В. Сдобников, К. Е. Калинин. - М. : Вост. кн., 2010. - 375 								1</a:t>
            </a:r>
          </a:p>
          <a:p>
            <a:r>
              <a:rPr lang="ru-RU" sz="1050" dirty="0"/>
              <a:t>4	Виссон, </a:t>
            </a:r>
            <a:r>
              <a:rPr lang="ru-RU" sz="1050" dirty="0" err="1"/>
              <a:t>Линн</a:t>
            </a:r>
            <a:r>
              <a:rPr lang="ru-RU" sz="1050" dirty="0"/>
              <a:t>.</a:t>
            </a:r>
          </a:p>
          <a:p>
            <a:r>
              <a:rPr lang="ru-RU" sz="1050" dirty="0"/>
              <a:t>    Практикум по синхронному переводу с русского языка на английский [Текст] : (с </a:t>
            </a:r>
            <a:r>
              <a:rPr lang="ru-RU" sz="1050" dirty="0" err="1"/>
              <a:t>аудиоприложением</a:t>
            </a:r>
            <a:r>
              <a:rPr lang="ru-RU" sz="1050" dirty="0"/>
              <a:t>) / Л. </a:t>
            </a:r>
            <a:r>
              <a:rPr lang="ru-RU" sz="1050" dirty="0" err="1"/>
              <a:t>Линн</a:t>
            </a:r>
            <a:r>
              <a:rPr lang="ru-RU" sz="1050" dirty="0"/>
              <a:t>. Виссон. - М. : </a:t>
            </a:r>
            <a:r>
              <a:rPr lang="ru-RU" sz="1050" dirty="0" err="1"/>
              <a:t>Р.Валент</a:t>
            </a:r>
            <a:r>
              <a:rPr lang="ru-RU" sz="1050" dirty="0"/>
              <a:t>, 2000. - 200 с. - 2000  				1				</a:t>
            </a:r>
          </a:p>
          <a:p>
            <a:r>
              <a:rPr lang="ru-RU" sz="1050" dirty="0"/>
              <a:t>5	Мирам, Г. Геннадий.</a:t>
            </a:r>
          </a:p>
          <a:p>
            <a:r>
              <a:rPr lang="ru-RU" sz="1050" dirty="0"/>
              <a:t>    Профессия переводчик [Текст] : монография / Г. Геннадий. Мирам. - Киев : Ника-Центр, 2000. - 158,[2]				1				</a:t>
            </a:r>
          </a:p>
          <a:p>
            <a:r>
              <a:rPr lang="ru-RU" sz="1050" dirty="0"/>
              <a:t>6	Виссон, </a:t>
            </a:r>
            <a:r>
              <a:rPr lang="ru-RU" sz="1050" dirty="0" err="1"/>
              <a:t>Линн</a:t>
            </a:r>
            <a:r>
              <a:rPr lang="ru-RU" sz="1050" dirty="0"/>
              <a:t>.</a:t>
            </a:r>
          </a:p>
          <a:p>
            <a:r>
              <a:rPr lang="ru-RU" sz="1050" dirty="0"/>
              <a:t>    Практикум по синхронному переводу с русского языка на английский [Текст] : (с </a:t>
            </a:r>
            <a:r>
              <a:rPr lang="ru-RU" sz="1050" dirty="0" err="1"/>
              <a:t>аудиоприложением</a:t>
            </a:r>
            <a:r>
              <a:rPr lang="ru-RU" sz="1050" dirty="0"/>
              <a:t>) / Л. </a:t>
            </a:r>
            <a:r>
              <a:rPr lang="ru-RU" sz="1050" dirty="0" err="1"/>
              <a:t>Линн</a:t>
            </a:r>
            <a:r>
              <a:rPr lang="ru-RU" sz="1050" dirty="0"/>
              <a:t>. Виссон. - М. : </a:t>
            </a:r>
            <a:r>
              <a:rPr lang="ru-RU" sz="1050" dirty="0" err="1"/>
              <a:t>Р.Валент</a:t>
            </a:r>
            <a:r>
              <a:rPr lang="ru-RU" sz="1050" dirty="0"/>
              <a:t>, 2000. - 200 с. - 2000								</a:t>
            </a:r>
            <a:r>
              <a:rPr lang="en-US" sz="1050" dirty="0"/>
              <a:t>Arı, S. (2014). </a:t>
            </a:r>
            <a:r>
              <a:rPr lang="en-US" sz="1050" dirty="0" err="1"/>
              <a:t>Çeviri</a:t>
            </a:r>
            <a:r>
              <a:rPr lang="en-US" sz="1050" dirty="0"/>
              <a:t> </a:t>
            </a:r>
            <a:r>
              <a:rPr lang="en-US" sz="1050" dirty="0" err="1"/>
              <a:t>sosyolojisi</a:t>
            </a:r>
            <a:r>
              <a:rPr lang="en-US" sz="1050" dirty="0"/>
              <a:t>. İstanbul: </a:t>
            </a:r>
            <a:r>
              <a:rPr lang="en-US" sz="1050" dirty="0" err="1"/>
              <a:t>Aylak</a:t>
            </a:r>
            <a:r>
              <a:rPr lang="en-US" sz="1050" dirty="0"/>
              <a:t> Adam </a:t>
            </a:r>
            <a:r>
              <a:rPr lang="en-US" sz="1050" dirty="0" err="1"/>
              <a:t>Yayınları</a:t>
            </a:r>
            <a:r>
              <a:rPr lang="en-US" sz="1050" dirty="0"/>
              <a:t>. </a:t>
            </a:r>
          </a:p>
          <a:p>
            <a:r>
              <a:rPr lang="en-US" sz="1050" dirty="0" err="1"/>
              <a:t>Atik</a:t>
            </a:r>
            <a:r>
              <a:rPr lang="en-US" sz="1050" dirty="0"/>
              <a:t>, G. (2011). </a:t>
            </a:r>
            <a:r>
              <a:rPr lang="en-US" sz="1050" dirty="0" err="1"/>
              <a:t>Sözlü</a:t>
            </a:r>
            <a:r>
              <a:rPr lang="en-US" sz="1050" dirty="0"/>
              <a:t> </a:t>
            </a:r>
            <a:r>
              <a:rPr lang="en-US" sz="1050" dirty="0" err="1"/>
              <a:t>çeviri</a:t>
            </a:r>
            <a:r>
              <a:rPr lang="en-US" sz="1050" dirty="0"/>
              <a:t> </a:t>
            </a:r>
            <a:r>
              <a:rPr lang="en-US" sz="1050" dirty="0" err="1"/>
              <a:t>yöntem</a:t>
            </a:r>
            <a:r>
              <a:rPr lang="en-US" sz="1050" dirty="0"/>
              <a:t> </a:t>
            </a:r>
            <a:r>
              <a:rPr lang="en-US" sz="1050" dirty="0" err="1"/>
              <a:t>ve</a:t>
            </a:r>
            <a:r>
              <a:rPr lang="en-US" sz="1050" dirty="0"/>
              <a:t> </a:t>
            </a:r>
            <a:r>
              <a:rPr lang="en-US" sz="1050" dirty="0" err="1"/>
              <a:t>teknikleri</a:t>
            </a:r>
            <a:r>
              <a:rPr lang="en-US" sz="1050" dirty="0"/>
              <a:t>. Ankara: </a:t>
            </a:r>
            <a:r>
              <a:rPr lang="en-US" sz="1050" dirty="0" err="1"/>
              <a:t>Sinemis</a:t>
            </a:r>
            <a:r>
              <a:rPr lang="en-US" sz="1050" dirty="0"/>
              <a:t> </a:t>
            </a:r>
            <a:r>
              <a:rPr lang="en-US" sz="1050" dirty="0" err="1"/>
              <a:t>Yayınları</a:t>
            </a:r>
            <a:r>
              <a:rPr lang="en-US" sz="1050" dirty="0"/>
              <a:t>. </a:t>
            </a:r>
          </a:p>
          <a:p>
            <a:r>
              <a:rPr lang="en-US" sz="1050" dirty="0" err="1"/>
              <a:t>Doğan</a:t>
            </a:r>
            <a:r>
              <a:rPr lang="en-US" sz="1050" dirty="0"/>
              <a:t>,  A.  (2003).  </a:t>
            </a:r>
            <a:r>
              <a:rPr lang="en-US" sz="1050" dirty="0" err="1"/>
              <a:t>Sözlü</a:t>
            </a:r>
            <a:r>
              <a:rPr lang="en-US" sz="1050" dirty="0"/>
              <a:t>  </a:t>
            </a:r>
            <a:r>
              <a:rPr lang="en-US" sz="1050" dirty="0" err="1"/>
              <a:t>çeviri</a:t>
            </a:r>
            <a:r>
              <a:rPr lang="en-US" sz="1050" dirty="0"/>
              <a:t>  </a:t>
            </a:r>
            <a:r>
              <a:rPr lang="en-US" sz="1050" dirty="0" err="1"/>
              <a:t>çalışmaları</a:t>
            </a:r>
            <a:r>
              <a:rPr lang="en-US" sz="1050" dirty="0"/>
              <a:t>  </a:t>
            </a:r>
            <a:r>
              <a:rPr lang="en-US" sz="1050" dirty="0" err="1"/>
              <a:t>ve</a:t>
            </a:r>
            <a:r>
              <a:rPr lang="en-US" sz="1050" dirty="0"/>
              <a:t>  </a:t>
            </a:r>
            <a:r>
              <a:rPr lang="en-US" sz="1050" dirty="0" err="1"/>
              <a:t>uygulamaları</a:t>
            </a:r>
            <a:r>
              <a:rPr lang="en-US" sz="1050" dirty="0"/>
              <a:t>,  Ankara:  </a:t>
            </a:r>
            <a:r>
              <a:rPr lang="en-US" sz="1050" dirty="0" err="1"/>
              <a:t>Hacettepe</a:t>
            </a:r>
            <a:r>
              <a:rPr lang="en-US" sz="1050" dirty="0"/>
              <a:t>  </a:t>
            </a:r>
            <a:r>
              <a:rPr lang="en-US" sz="1050" dirty="0" err="1"/>
              <a:t>Doktorlar</a:t>
            </a:r>
            <a:r>
              <a:rPr lang="en-US" sz="1050" dirty="0"/>
              <a:t> </a:t>
            </a:r>
          </a:p>
          <a:p>
            <a:r>
              <a:rPr lang="en-US" sz="1050" dirty="0" err="1"/>
              <a:t>Yayınevi</a:t>
            </a:r>
            <a:endParaRPr lang="en-US" sz="1050" dirty="0"/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86410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0806" y="985962"/>
            <a:ext cx="7792279" cy="3061252"/>
          </a:xfrm>
        </p:spPr>
        <p:txBody>
          <a:bodyPr>
            <a:noAutofit/>
          </a:bodyPr>
          <a:lstStyle/>
          <a:p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/>
            </a:r>
            <a:br>
              <a:rPr lang="ru-RU" sz="1050" dirty="0"/>
            </a:br>
            <a:r>
              <a:rPr lang="en-US" sz="1800" b="1" dirty="0" err="1"/>
              <a:t>Sorulara</a:t>
            </a:r>
            <a:r>
              <a:rPr lang="en-US" sz="1800" b="1" dirty="0"/>
              <a:t> </a:t>
            </a:r>
            <a:r>
              <a:rPr lang="en-US" sz="1800" b="1" dirty="0" err="1"/>
              <a:t>yanıt</a:t>
            </a:r>
            <a:r>
              <a:rPr lang="en-US" sz="1800" b="1" dirty="0"/>
              <a:t> </a:t>
            </a:r>
            <a:r>
              <a:rPr lang="en-US" sz="1800" b="1" dirty="0" err="1"/>
              <a:t>veriniz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/>
            </a:r>
            <a:br>
              <a:rPr lang="ru-RU" sz="1050" dirty="0"/>
            </a:br>
            <a:r>
              <a:rPr lang="ru-RU" sz="1600" dirty="0" smtClean="0"/>
              <a:t>1.</a:t>
            </a:r>
            <a:r>
              <a:rPr lang="pt-BR" sz="1600" dirty="0" smtClean="0"/>
              <a:t>Simultane </a:t>
            </a:r>
            <a:r>
              <a:rPr lang="pt-BR" sz="1600" dirty="0"/>
              <a:t>Çeviri Nedir? Nasıl Yapılır ve Avantajları Nelerdir</a:t>
            </a:r>
            <a:r>
              <a:rPr lang="pt-BR" sz="1600" dirty="0" smtClean="0"/>
              <a:t>?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2.</a:t>
            </a:r>
            <a:r>
              <a:rPr lang="en-US" sz="1600" dirty="0"/>
              <a:t>	</a:t>
            </a:r>
            <a:r>
              <a:rPr lang="en-US" sz="1600" dirty="0" smtClean="0"/>
              <a:t> </a:t>
            </a:r>
            <a:r>
              <a:rPr lang="en-US" sz="1600" dirty="0" err="1"/>
              <a:t>Çeviribilim</a:t>
            </a:r>
            <a:r>
              <a:rPr lang="en-US" sz="1600" dirty="0"/>
              <a:t> </a:t>
            </a:r>
            <a:r>
              <a:rPr lang="en-US" sz="1600" dirty="0" err="1"/>
              <a:t>Nedir</a:t>
            </a:r>
            <a:r>
              <a:rPr lang="en-US" sz="1600" dirty="0"/>
              <a:t>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3.</a:t>
            </a:r>
            <a:r>
              <a:rPr lang="en-US" sz="1600" dirty="0" err="1" smtClean="0"/>
              <a:t>Simültane</a:t>
            </a:r>
            <a:r>
              <a:rPr lang="en-US" sz="1600" dirty="0" smtClean="0"/>
              <a:t> </a:t>
            </a:r>
            <a:r>
              <a:rPr lang="en-US" sz="1600" dirty="0" err="1"/>
              <a:t>Çeviride</a:t>
            </a:r>
            <a:r>
              <a:rPr lang="en-US" sz="1600" dirty="0"/>
              <a:t> </a:t>
            </a:r>
            <a:r>
              <a:rPr lang="en-US" sz="1600" dirty="0" err="1"/>
              <a:t>Egzersiz</a:t>
            </a:r>
            <a:r>
              <a:rPr lang="en-US" sz="1600" dirty="0"/>
              <a:t> </a:t>
            </a:r>
            <a:r>
              <a:rPr lang="en-US" sz="1600" dirty="0" err="1"/>
              <a:t>Değeri</a:t>
            </a:r>
            <a:r>
              <a:rPr lang="en-US" sz="1600" dirty="0"/>
              <a:t>	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err="1" smtClean="0"/>
              <a:t>Biyografi</a:t>
            </a:r>
            <a:r>
              <a:rPr lang="en-US" sz="1600" dirty="0" smtClean="0"/>
              <a:t> </a:t>
            </a:r>
            <a:r>
              <a:rPr lang="en-US" sz="1600" dirty="0" err="1"/>
              <a:t>Nedir</a:t>
            </a:r>
            <a:r>
              <a:rPr lang="en-US" sz="1600" dirty="0"/>
              <a:t>? </a:t>
            </a:r>
            <a:r>
              <a:rPr lang="en-US" sz="1600" dirty="0" err="1"/>
              <a:t>Sözlü</a:t>
            </a:r>
            <a:r>
              <a:rPr lang="en-US" sz="1600" dirty="0"/>
              <a:t> </a:t>
            </a:r>
            <a:r>
              <a:rPr lang="en-US" sz="1600" dirty="0" err="1"/>
              <a:t>Çevirmenlerin</a:t>
            </a:r>
            <a:r>
              <a:rPr lang="en-US" sz="1600" dirty="0"/>
              <a:t> </a:t>
            </a:r>
            <a:r>
              <a:rPr lang="en-US" sz="1600" dirty="0" err="1"/>
              <a:t>Edinçleri</a:t>
            </a:r>
            <a:r>
              <a:rPr lang="en-US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8797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-347663"/>
            <a:ext cx="10077450" cy="7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0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-347663"/>
            <a:ext cx="10077450" cy="7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5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-347663"/>
            <a:ext cx="10077450" cy="7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6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-347663"/>
            <a:ext cx="10077450" cy="7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1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-347663"/>
            <a:ext cx="10077450" cy="7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3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-347663"/>
            <a:ext cx="10077450" cy="7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6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-347663"/>
            <a:ext cx="10077450" cy="7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2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-347663"/>
            <a:ext cx="10077450" cy="7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3412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</TotalTime>
  <Words>71</Words>
  <Application>Microsoft Office PowerPoint</Application>
  <PresentationFormat>Широкоэкранный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Легкий дым</vt:lpstr>
      <vt:lpstr> Основы Синхроного Перевода  Конспект лекций для студентов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Sorulara yanıt veriniz     1.Simultane Çeviri Nedir? Nasıl Yapılır ve Avantajları Nelerdir? 2.  Çeviribilim Nedir.  3.Simültane Çeviride Egzersiz Değeri  Biyografi Nedir? Sözlü Çevirmenlerin Edinçleri.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Синхроного Перевода  Конспект лекций для студентов</dc:title>
  <dc:creator>Admin</dc:creator>
  <cp:lastModifiedBy>Admin</cp:lastModifiedBy>
  <cp:revision>5</cp:revision>
  <dcterms:created xsi:type="dcterms:W3CDTF">2022-09-11T08:31:49Z</dcterms:created>
  <dcterms:modified xsi:type="dcterms:W3CDTF">2022-09-11T11:26:50Z</dcterms:modified>
</cp:coreProperties>
</file>